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0"/>
  </p:notesMasterIdLst>
  <p:handoutMasterIdLst>
    <p:handoutMasterId r:id="rId21"/>
  </p:handoutMasterIdLst>
  <p:sldIdLst>
    <p:sldId id="489" r:id="rId3"/>
    <p:sldId id="490" r:id="rId4"/>
    <p:sldId id="491" r:id="rId5"/>
    <p:sldId id="493" r:id="rId6"/>
    <p:sldId id="545" r:id="rId7"/>
    <p:sldId id="498" r:id="rId8"/>
    <p:sldId id="503" r:id="rId9"/>
    <p:sldId id="546" r:id="rId10"/>
    <p:sldId id="548" r:id="rId11"/>
    <p:sldId id="551" r:id="rId12"/>
    <p:sldId id="547" r:id="rId13"/>
    <p:sldId id="549" r:id="rId14"/>
    <p:sldId id="550" r:id="rId15"/>
    <p:sldId id="530" r:id="rId16"/>
    <p:sldId id="527" r:id="rId17"/>
    <p:sldId id="495" r:id="rId18"/>
    <p:sldId id="543" r:id="rId19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64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34">
          <p15:clr>
            <a:srgbClr val="A4A3A4"/>
          </p15:clr>
        </p15:guide>
        <p15:guide id="6" pos="2880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F"/>
    <a:srgbClr val="FFFFFF"/>
    <a:srgbClr val="0070C0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7" autoAdjust="0"/>
    <p:restoredTop sz="95494" autoAdjust="0"/>
  </p:normalViewPr>
  <p:slideViewPr>
    <p:cSldViewPr snapToGrid="0" snapToObjects="1">
      <p:cViewPr varScale="1">
        <p:scale>
          <a:sx n="82" d="100"/>
          <a:sy n="82" d="100"/>
        </p:scale>
        <p:origin x="62" y="504"/>
      </p:cViewPr>
      <p:guideLst>
        <p:guide orient="horz" pos="2160"/>
        <p:guide pos="3840"/>
        <p:guide orient="horz" pos="1664"/>
        <p:guide orient="horz" pos="680"/>
        <p:guide orient="horz" pos="2934"/>
        <p:guide pos="2880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E6D6ACD6-F780-4A47-B5D9-D292A4BD6F81}" type="datetimeFigureOut">
              <a:rPr kumimoji="1" lang="zh-CN" altLang="en-US" smtClean="0"/>
              <a:t>2020/5/10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246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7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293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36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758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072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2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8FAA-76B4-4889-B410-8B08CDF6E43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p:transition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4DC68FAA-76B4-4889-B410-8B08CDF6E435}" type="datetimeFigureOut">
              <a:rPr lang="zh-CN" altLang="en-US" smtClean="0"/>
              <a:t>2020/5/10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>
    <p:comb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kakaobrain/autoclint" TargetMode="External"/><Relationship Id="rId4" Type="http://schemas.openxmlformats.org/officeDocument/2006/relationships/hyperlink" Target="https://github.com/ktkth5/fast-autoaugmen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5859614" y="3897414"/>
            <a:ext cx="156196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2020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05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08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日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26326" y="3585633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答辩人：</a:t>
            </a:r>
            <a:r>
              <a:rPr kumimoji="1" lang="zh-CN" altLang="en-US" b="1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朱慧静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25679" y="2243336"/>
            <a:ext cx="7263765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自动增强学习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汇报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639"/>
          <a:stretch>
            <a:fillRect/>
          </a:stretch>
        </p:blipFill>
        <p:spPr>
          <a:xfrm>
            <a:off x="2542540" y="838835"/>
            <a:ext cx="2309495" cy="72771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278BE9-1391-46FB-9C26-76FF53D612CC}"/>
              </a:ext>
            </a:extLst>
          </p:cNvPr>
          <p:cNvSpPr/>
          <p:nvPr/>
        </p:nvSpPr>
        <p:spPr>
          <a:xfrm>
            <a:off x="2650638" y="2954549"/>
            <a:ext cx="4815696" cy="3539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dirty="0" err="1"/>
              <a:t>AutoAugment</a:t>
            </a:r>
            <a:r>
              <a:rPr lang="en-US" altLang="zh-CN" dirty="0"/>
              <a:t>: Learning Augmentation Policies from Data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4" grpId="0" bldLvl="0" animBg="1"/>
      <p:bldP spid="15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搜索空间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9F6D7-4B93-4013-BFF7-2A5DF7F83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23" y="755334"/>
            <a:ext cx="6843353" cy="31016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06F037-E9A4-4D51-8C2B-FCB31825C50A}"/>
              </a:ext>
            </a:extLst>
          </p:cNvPr>
          <p:cNvSpPr/>
          <p:nvPr/>
        </p:nvSpPr>
        <p:spPr>
          <a:xfrm>
            <a:off x="1657654" y="3874166"/>
            <a:ext cx="6843353" cy="106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个策略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=5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个子策略  ； 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个子策略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=2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个顺序执行的图像操作 ；</a:t>
            </a:r>
            <a:r>
              <a:rPr lang="en-US" altLang="zh-CN" dirty="0"/>
              <a:t>16</a:t>
            </a:r>
            <a:r>
              <a:rPr lang="zh-CN" altLang="en-US" dirty="0"/>
              <a:t>种操作（</a:t>
            </a:r>
            <a:r>
              <a:rPr lang="en-US" altLang="zh-CN" dirty="0"/>
              <a:t>PIL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每个操作与两个超参数相关联：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）选择概率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）操作幅值。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</a:t>
            </a:r>
            <a:r>
              <a:rPr lang="en-US" altLang="zh-CN" sz="1800" baseline="30000" dirty="0">
                <a:solidFill>
                  <a:srgbClr val="333333"/>
                </a:solidFill>
                <a:latin typeface="pingfang SC"/>
              </a:rPr>
              <a:t>2              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</a:t>
            </a:r>
            <a:r>
              <a:rPr lang="en-US" altLang="zh-CN" baseline="30000" dirty="0">
                <a:solidFill>
                  <a:srgbClr val="333333"/>
                </a:solidFill>
                <a:latin typeface="pingfang SC"/>
              </a:rPr>
              <a:t> </a:t>
            </a:r>
            <a:r>
              <a:rPr lang="en-US" altLang="zh-CN" sz="1600" baseline="30000" dirty="0">
                <a:solidFill>
                  <a:srgbClr val="333333"/>
                </a:solidFill>
                <a:latin typeface="pingfang SC"/>
              </a:rPr>
              <a:t>10</a:t>
            </a:r>
            <a:endParaRPr lang="zh-CN" altLang="en-US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2C2C9-8EF4-4CC9-A99C-D468FF89B5E9}"/>
              </a:ext>
            </a:extLst>
          </p:cNvPr>
          <p:cNvSpPr/>
          <p:nvPr/>
        </p:nvSpPr>
        <p:spPr>
          <a:xfrm>
            <a:off x="309057" y="3856943"/>
            <a:ext cx="122341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SVHN</a:t>
            </a: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1913479"/>
      </p:ext>
    </p:extLst>
  </p:cSld>
  <p:clrMapOvr>
    <a:masterClrMapping/>
  </p:clrMapOvr>
  <p:transition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搜索算法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7AC834B-9E3B-4ED6-873C-4D9D9764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8" y="1223822"/>
            <a:ext cx="5101652" cy="30559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68C76E-6AA1-4DFB-975A-0F9A98CA2A2D}"/>
              </a:ext>
            </a:extLst>
          </p:cNvPr>
          <p:cNvSpPr/>
          <p:nvPr/>
        </p:nvSpPr>
        <p:spPr>
          <a:xfrm>
            <a:off x="6359891" y="1168666"/>
            <a:ext cx="2358993" cy="316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  控制器</a:t>
            </a:r>
            <a:endParaRPr lang="en-US" altLang="zh-CN" sz="1600" b="1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（递归神经网络）</a:t>
            </a:r>
            <a:endParaRPr lang="en-US" altLang="zh-CN" sz="1600" b="1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个子策略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 *2</a:t>
            </a:r>
            <a:r>
              <a:rPr lang="zh-CN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个操作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 *3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个值</a:t>
            </a:r>
            <a:r>
              <a:rPr lang="en-US" altLang="zh-CN" dirty="0">
                <a:latin typeface="等线" panose="02010600030101010101" pitchFamily="2" charset="-122"/>
                <a:cs typeface="Times New Roman" panose="02020603050405020304" pitchFamily="18" charset="0"/>
              </a:rPr>
              <a:t>=30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dirty="0" err="1">
                <a:latin typeface="等线" panose="02010600030101010101" pitchFamily="2" charset="-122"/>
                <a:cs typeface="Times New Roman" panose="02020603050405020304" pitchFamily="18" charset="0"/>
              </a:rPr>
              <a:t>softmax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预测值 </a:t>
            </a:r>
            <a:endParaRPr lang="en-US" altLang="zh-CN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策略梯度算法</a:t>
            </a:r>
            <a:endParaRPr lang="en-US" altLang="zh-CN" sz="1600" b="1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验证准确率充当奖励信号训练控制器模型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97222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4148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68C76E-6AA1-4DFB-975A-0F9A98CA2A2D}"/>
              </a:ext>
            </a:extLst>
          </p:cNvPr>
          <p:cNvSpPr/>
          <p:nvPr/>
        </p:nvSpPr>
        <p:spPr>
          <a:xfrm>
            <a:off x="357374" y="639505"/>
            <a:ext cx="6857427" cy="510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  基准测试      </a:t>
            </a:r>
            <a:r>
              <a:rPr lang="zh-CN" altLang="en-US" dirty="0">
                <a:latin typeface="等线" panose="02010600030101010101" pitchFamily="2" charset="-122"/>
                <a:cs typeface="Times New Roman" panose="02020603050405020304" pitchFamily="18" charset="0"/>
              </a:rPr>
              <a:t>描述结果</a:t>
            </a:r>
            <a:r>
              <a:rPr lang="en-US" altLang="zh-CN" dirty="0"/>
              <a:t>ImageNet </a:t>
            </a:r>
            <a:r>
              <a:rPr lang="zh-CN" altLang="en-US" dirty="0"/>
              <a:t>，</a:t>
            </a:r>
            <a:r>
              <a:rPr lang="en-US" altLang="zh-CN" dirty="0"/>
              <a:t>CIFAR-10</a:t>
            </a:r>
            <a:r>
              <a:rPr lang="zh-CN" altLang="en-US" dirty="0"/>
              <a:t>，</a:t>
            </a:r>
            <a:r>
              <a:rPr lang="en-US" altLang="zh-CN" dirty="0"/>
              <a:t>CIFAR-100</a:t>
            </a:r>
            <a:r>
              <a:rPr lang="zh-CN" altLang="en-US" dirty="0"/>
              <a:t>和</a:t>
            </a:r>
            <a:r>
              <a:rPr lang="en-US" altLang="zh-CN" dirty="0"/>
              <a:t>SVHN</a:t>
            </a:r>
            <a:r>
              <a:rPr lang="zh-CN" altLang="en-US" dirty="0"/>
              <a:t>等数据集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1A1D97-6F80-4E2B-8C3C-8CAAC2B5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85" y="1388984"/>
            <a:ext cx="6719723" cy="3196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80930B-E328-4354-80F1-C15B0DD99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485" y="1187654"/>
            <a:ext cx="6451762" cy="25169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B63E5D-892B-44F7-B514-4F8920A3D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81" y="3872148"/>
            <a:ext cx="6648930" cy="1054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20459B-4EAC-454F-8AE9-56F08897C3D8}"/>
              </a:ext>
            </a:extLst>
          </p:cNvPr>
          <p:cNvSpPr/>
          <p:nvPr/>
        </p:nvSpPr>
        <p:spPr>
          <a:xfrm>
            <a:off x="7877489" y="3323497"/>
            <a:ext cx="1195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Top-1</a:t>
            </a: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错误率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1CB9AD-A450-4E0A-8640-EE10F7AA59A1}"/>
              </a:ext>
            </a:extLst>
          </p:cNvPr>
          <p:cNvSpPr/>
          <p:nvPr/>
        </p:nvSpPr>
        <p:spPr>
          <a:xfrm>
            <a:off x="7876604" y="3701073"/>
            <a:ext cx="1195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Top-5</a:t>
            </a: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错误率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8" grpId="0"/>
      <p:bldP spid="11" grpId="0"/>
      <p:bldP spid="11" grpId="1"/>
      <p:bldP spid="11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4148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68C76E-6AA1-4DFB-975A-0F9A98CA2A2D}"/>
              </a:ext>
            </a:extLst>
          </p:cNvPr>
          <p:cNvSpPr/>
          <p:nvPr/>
        </p:nvSpPr>
        <p:spPr>
          <a:xfrm>
            <a:off x="6724313" y="1227901"/>
            <a:ext cx="1889759" cy="2242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迁移性测试</a:t>
            </a:r>
            <a:endParaRPr lang="en-US" altLang="zh-CN" sz="1600" b="1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/>
              <a:t>Oxford 102 Flowers</a:t>
            </a:r>
            <a:r>
              <a:rPr lang="zh-CN" altLang="en-US" dirty="0"/>
              <a:t>，</a:t>
            </a:r>
            <a:r>
              <a:rPr lang="en-US" altLang="zh-CN" dirty="0"/>
              <a:t>Caltech-101</a:t>
            </a:r>
            <a:r>
              <a:rPr lang="zh-CN" altLang="en-US" dirty="0"/>
              <a:t>，</a:t>
            </a:r>
            <a:r>
              <a:rPr lang="en-US" altLang="zh-CN" dirty="0"/>
              <a:t>Oxford-IIIT Pets</a:t>
            </a:r>
            <a:r>
              <a:rPr lang="zh-CN" altLang="en-US" dirty="0"/>
              <a:t>，</a:t>
            </a:r>
            <a:r>
              <a:rPr lang="en-US" altLang="zh-CN" dirty="0"/>
              <a:t>FGVC Aircraft</a:t>
            </a:r>
            <a:r>
              <a:rPr lang="zh-CN" altLang="en-US" dirty="0"/>
              <a:t>，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407562-B5D7-4FD2-ADB5-C165ED22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95" y="1277038"/>
            <a:ext cx="5846810" cy="267118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9771FA7-B06D-478A-A789-83FEB611DC9C}"/>
              </a:ext>
            </a:extLst>
          </p:cNvPr>
          <p:cNvSpPr/>
          <p:nvPr/>
        </p:nvSpPr>
        <p:spPr>
          <a:xfrm>
            <a:off x="6724313" y="3518949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Stanford Cars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110556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6"/>
          <p:cNvSpPr>
            <a:spLocks noChangeArrowheads="1"/>
          </p:cNvSpPr>
          <p:nvPr/>
        </p:nvSpPr>
        <p:spPr bwMode="auto">
          <a:xfrm>
            <a:off x="501585" y="177842"/>
            <a:ext cx="8002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亮点</a:t>
            </a:r>
          </a:p>
        </p:txBody>
      </p:sp>
      <p:sp>
        <p:nvSpPr>
          <p:cNvPr id="12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MH_SubTitle_2"/>
          <p:cNvSpPr/>
          <p:nvPr>
            <p:custDataLst>
              <p:tags r:id="rId1"/>
            </p:custDataLst>
          </p:nvPr>
        </p:nvSpPr>
        <p:spPr>
          <a:xfrm>
            <a:off x="1337933" y="2056656"/>
            <a:ext cx="4304044" cy="41973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a-DK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3" name="MH_SubTitle_4"/>
          <p:cNvSpPr/>
          <p:nvPr>
            <p:custDataLst>
              <p:tags r:id="rId2"/>
            </p:custDataLst>
          </p:nvPr>
        </p:nvSpPr>
        <p:spPr>
          <a:xfrm>
            <a:off x="1337933" y="3220898"/>
            <a:ext cx="4304044" cy="41973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algn="just" defTabSz="685800">
              <a:lnSpc>
                <a:spcPct val="130000"/>
              </a:lnSpc>
            </a:pPr>
            <a:r>
              <a:rPr lang="en-US" altLang="zh-CN" sz="1200" dirty="0">
                <a:solidFill>
                  <a:srgbClr val="20517C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     </a:t>
            </a:r>
            <a:r>
              <a:rPr lang="zh-CN" altLang="en-US" sz="1200" dirty="0">
                <a:solidFill>
                  <a:srgbClr val="20517C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引向大量深度学习在计算机视觉应用的优秀论文</a:t>
            </a:r>
            <a:r>
              <a:rPr lang="en-US" altLang="zh-CN" sz="1200" dirty="0">
                <a:solidFill>
                  <a:srgbClr val="20517C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1200" dirty="0">
              <a:solidFill>
                <a:srgbClr val="20517C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4" name="MH_SubTitle_5"/>
          <p:cNvSpPr/>
          <p:nvPr>
            <p:custDataLst>
              <p:tags r:id="rId3"/>
            </p:custDataLst>
          </p:nvPr>
        </p:nvSpPr>
        <p:spPr>
          <a:xfrm>
            <a:off x="1337933" y="3803018"/>
            <a:ext cx="4304044" cy="41973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a-DK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5" name="MH_SubTitle_3"/>
          <p:cNvSpPr/>
          <p:nvPr>
            <p:custDataLst>
              <p:tags r:id="rId4"/>
            </p:custDataLst>
          </p:nvPr>
        </p:nvSpPr>
        <p:spPr>
          <a:xfrm>
            <a:off x="1337933" y="2638777"/>
            <a:ext cx="4304044" cy="419739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anchor="ctr">
            <a:norm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da-DK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641976" y="1717828"/>
            <a:ext cx="3141782" cy="2261636"/>
            <a:chOff x="7062764" y="2515026"/>
            <a:chExt cx="4189042" cy="3015514"/>
          </a:xfrm>
        </p:grpSpPr>
        <p:sp>
          <p:nvSpPr>
            <p:cNvPr id="37" name="MH_Title_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480376" y="3501008"/>
              <a:ext cx="1771430" cy="1041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收获</a:t>
              </a: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MH_Other_1"/>
            <p:cNvSpPr/>
            <p:nvPr>
              <p:custDataLst>
                <p:tags r:id="rId7"/>
              </p:custDataLst>
            </p:nvPr>
          </p:nvSpPr>
          <p:spPr bwMode="auto">
            <a:xfrm>
              <a:off x="7062764" y="2515026"/>
              <a:ext cx="2272778" cy="1539323"/>
            </a:xfrm>
            <a:custGeom>
              <a:avLst/>
              <a:gdLst>
                <a:gd name="T0" fmla="*/ 0 w 518"/>
                <a:gd name="T1" fmla="*/ 0 h 351"/>
                <a:gd name="T2" fmla="*/ 2147483646 w 518"/>
                <a:gd name="T3" fmla="*/ 2147483646 h 35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51">
                  <a:moveTo>
                    <a:pt x="0" y="0"/>
                  </a:moveTo>
                  <a:cubicBezTo>
                    <a:pt x="411" y="0"/>
                    <a:pt x="260" y="351"/>
                    <a:pt x="518" y="340"/>
                  </a:cubicBezTo>
                </a:path>
              </a:pathLst>
            </a:custGeom>
            <a:noFill/>
            <a:ln w="14" cap="flat">
              <a:solidFill>
                <a:srgbClr val="20517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39" name="MH_Other_2"/>
            <p:cNvSpPr/>
            <p:nvPr>
              <p:custDataLst>
                <p:tags r:id="rId8"/>
              </p:custDataLst>
            </p:nvPr>
          </p:nvSpPr>
          <p:spPr bwMode="auto">
            <a:xfrm>
              <a:off x="7062764" y="3216911"/>
              <a:ext cx="2272778" cy="815154"/>
            </a:xfrm>
            <a:custGeom>
              <a:avLst/>
              <a:gdLst>
                <a:gd name="T0" fmla="*/ 0 w 518"/>
                <a:gd name="T1" fmla="*/ 0 h 95"/>
                <a:gd name="T2" fmla="*/ 2147483646 w 518"/>
                <a:gd name="T3" fmla="*/ 2147483646 h 9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95">
                  <a:moveTo>
                    <a:pt x="0" y="0"/>
                  </a:moveTo>
                  <a:cubicBezTo>
                    <a:pt x="411" y="0"/>
                    <a:pt x="260" y="95"/>
                    <a:pt x="518" y="92"/>
                  </a:cubicBezTo>
                </a:path>
              </a:pathLst>
            </a:custGeom>
            <a:noFill/>
            <a:ln w="14" cap="flat">
              <a:solidFill>
                <a:srgbClr val="0070C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0" name="MH_Other_3"/>
            <p:cNvSpPr/>
            <p:nvPr>
              <p:custDataLst>
                <p:tags r:id="rId9"/>
              </p:custDataLst>
            </p:nvPr>
          </p:nvSpPr>
          <p:spPr bwMode="auto">
            <a:xfrm>
              <a:off x="7062764" y="4006070"/>
              <a:ext cx="2272778" cy="869003"/>
            </a:xfrm>
            <a:custGeom>
              <a:avLst/>
              <a:gdLst>
                <a:gd name="T0" fmla="*/ 0 w 518"/>
                <a:gd name="T1" fmla="*/ 2147483646 h 117"/>
                <a:gd name="T2" fmla="*/ 2147483646 w 518"/>
                <a:gd name="T3" fmla="*/ 2147483646 h 11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117">
                  <a:moveTo>
                    <a:pt x="0" y="117"/>
                  </a:moveTo>
                  <a:cubicBezTo>
                    <a:pt x="411" y="117"/>
                    <a:pt x="260" y="0"/>
                    <a:pt x="518" y="4"/>
                  </a:cubicBezTo>
                </a:path>
              </a:pathLst>
            </a:custGeom>
            <a:noFill/>
            <a:ln w="14" cap="flat">
              <a:solidFill>
                <a:srgbClr val="0070C0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MH_Other_4"/>
            <p:cNvSpPr/>
            <p:nvPr>
              <p:custDataLst>
                <p:tags r:id="rId10"/>
              </p:custDataLst>
            </p:nvPr>
          </p:nvSpPr>
          <p:spPr bwMode="auto">
            <a:xfrm>
              <a:off x="7062764" y="3983788"/>
              <a:ext cx="2272778" cy="1546752"/>
            </a:xfrm>
            <a:custGeom>
              <a:avLst/>
              <a:gdLst>
                <a:gd name="T0" fmla="*/ 0 w 518"/>
                <a:gd name="T1" fmla="*/ 2147483646 h 327"/>
                <a:gd name="T2" fmla="*/ 2147483646 w 518"/>
                <a:gd name="T3" fmla="*/ 2147483646 h 3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18" h="327">
                  <a:moveTo>
                    <a:pt x="0" y="327"/>
                  </a:moveTo>
                  <a:cubicBezTo>
                    <a:pt x="411" y="327"/>
                    <a:pt x="260" y="0"/>
                    <a:pt x="518" y="10"/>
                  </a:cubicBezTo>
                </a:path>
              </a:pathLst>
            </a:custGeom>
            <a:noFill/>
            <a:ln w="14" cap="flat">
              <a:solidFill>
                <a:srgbClr val="20517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2" name="MH_Other_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7062765" y="4022782"/>
              <a:ext cx="2148368" cy="0"/>
            </a:xfrm>
            <a:prstGeom prst="line">
              <a:avLst/>
            </a:prstGeom>
            <a:noFill/>
            <a:ln w="14" cap="flat">
              <a:solidFill>
                <a:srgbClr val="20517C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normAutofit fontScale="25000" lnSpcReduction="20000"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3" name="MH_Other_6"/>
            <p:cNvSpPr/>
            <p:nvPr>
              <p:custDataLst>
                <p:tags r:id="rId12"/>
              </p:custDataLst>
            </p:nvPr>
          </p:nvSpPr>
          <p:spPr bwMode="auto">
            <a:xfrm>
              <a:off x="9194422" y="3913229"/>
              <a:ext cx="285954" cy="219108"/>
            </a:xfrm>
            <a:custGeom>
              <a:avLst/>
              <a:gdLst>
                <a:gd name="T0" fmla="*/ 0 w 154"/>
                <a:gd name="T1" fmla="*/ 0 h 118"/>
                <a:gd name="T2" fmla="*/ 154 w 154"/>
                <a:gd name="T3" fmla="*/ 59 h 118"/>
                <a:gd name="T4" fmla="*/ 0 w 154"/>
                <a:gd name="T5" fmla="*/ 118 h 118"/>
                <a:gd name="T6" fmla="*/ 0 w 154"/>
                <a:gd name="T7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18">
                  <a:moveTo>
                    <a:pt x="0" y="0"/>
                  </a:moveTo>
                  <a:lnTo>
                    <a:pt x="154" y="59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517C">
                <a:lumMod val="50000"/>
              </a:srgbClr>
            </a:solidFill>
            <a:ln>
              <a:noFill/>
            </a:ln>
          </p:spPr>
          <p:txBody>
            <a:bodyPr>
              <a:normAutofit fontScale="40000" lnSpcReduction="20000"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0517C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529348" y="2079473"/>
            <a:ext cx="4004003" cy="36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zh-CN" altLang="en-US" sz="1350" dirty="0">
                <a:solidFill>
                  <a:srgbClr val="20517C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提及“梯度策略学习”“半监督学习”等概念</a:t>
            </a:r>
          </a:p>
        </p:txBody>
      </p:sp>
      <p:sp>
        <p:nvSpPr>
          <p:cNvPr id="46" name="矩形 45"/>
          <p:cNvSpPr/>
          <p:nvPr/>
        </p:nvSpPr>
        <p:spPr>
          <a:xfrm>
            <a:off x="1529348" y="3825573"/>
            <a:ext cx="4004003" cy="369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zh-CN" altLang="en-US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给出</a:t>
            </a:r>
            <a:r>
              <a:rPr lang="zh-CN" altLang="zh-CN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实验验证的参考范例</a:t>
            </a:r>
            <a:r>
              <a:rPr lang="zh-CN" altLang="en-US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，衡量指标</a:t>
            </a:r>
            <a:r>
              <a:rPr lang="en-US" altLang="zh-CN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lang="zh-CN" altLang="en-US" sz="1350" dirty="0">
              <a:solidFill>
                <a:srgbClr val="FFFF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29348" y="2659533"/>
            <a:ext cx="4004003" cy="379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685800">
              <a:lnSpc>
                <a:spcPct val="130000"/>
              </a:lnSpc>
            </a:pPr>
            <a:r>
              <a:rPr lang="zh-CN" altLang="en-US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涉及各种热门的图像数据集和</a:t>
            </a:r>
            <a:r>
              <a:rPr lang="zh-CN" altLang="zh-CN" sz="1350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模型体系结构</a:t>
            </a:r>
            <a:endParaRPr lang="zh-CN" altLang="en-US" sz="1350" dirty="0">
              <a:solidFill>
                <a:srgbClr val="FFFFFF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1C1831E-46E6-4E66-ACC1-9B04E8AF5C55}"/>
              </a:ext>
            </a:extLst>
          </p:cNvPr>
          <p:cNvGrpSpPr/>
          <p:nvPr/>
        </p:nvGrpSpPr>
        <p:grpSpPr>
          <a:xfrm>
            <a:off x="1337933" y="1474535"/>
            <a:ext cx="4304044" cy="419739"/>
            <a:chOff x="1337933" y="1474535"/>
            <a:chExt cx="4304044" cy="419739"/>
          </a:xfrm>
        </p:grpSpPr>
        <p:sp>
          <p:nvSpPr>
            <p:cNvPr id="31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37933" y="1474535"/>
              <a:ext cx="4304044" cy="419739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da-DK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 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529348" y="1500781"/>
              <a:ext cx="4004003" cy="3697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defTabSz="685800">
                <a:lnSpc>
                  <a:spcPct val="130000"/>
                </a:lnSpc>
              </a:pPr>
              <a:r>
                <a:rPr lang="zh-CN" altLang="zh-CN" sz="1350" dirty="0">
                  <a:solidFill>
                    <a:srgbClr val="FFFFFF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自动增强</a:t>
              </a:r>
              <a:r>
                <a:rPr lang="zh-CN" altLang="en-US" sz="1350" dirty="0">
                  <a:solidFill>
                    <a:srgbClr val="FFFFFF"/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的“开山鼻祖”之作</a:t>
              </a:r>
            </a:p>
          </p:txBody>
        </p:sp>
      </p:grp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14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32" grpId="0" animBg="1"/>
      <p:bldP spid="33" grpId="0" animBg="1"/>
      <p:bldP spid="34" grpId="0" animBg="1"/>
      <p:bldP spid="35" grpId="0" animBg="1"/>
      <p:bldP spid="44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Part</a:t>
            </a:r>
            <a:r>
              <a:rPr lang="en-US" altLang="zh-CN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3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429459" y="2055622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lvl="0">
              <a:defRPr/>
            </a:pPr>
            <a:r>
              <a:rPr lang="zh-CN" altLang="en-US" sz="3600" b="1" noProof="0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项目进展汇报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389255" y="2019300"/>
            <a:ext cx="2306955" cy="7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5760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82225" y="1103887"/>
            <a:ext cx="6561653" cy="561360"/>
            <a:chOff x="1898189" y="2451348"/>
            <a:chExt cx="7463076" cy="80248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8"/>
              <a:ext cx="7463076" cy="80248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1898189" y="2620565"/>
              <a:ext cx="6177737" cy="395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342900">
                <a:defRPr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《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一种基于计算机视觉的水闸视频图像样本扩增方法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》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项目进度汇报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34DD1A9-530D-4B79-A3A9-6E1B003FC6AD}"/>
              </a:ext>
            </a:extLst>
          </p:cNvPr>
          <p:cNvGrpSpPr/>
          <p:nvPr/>
        </p:nvGrpSpPr>
        <p:grpSpPr>
          <a:xfrm>
            <a:off x="1652646" y="2089962"/>
            <a:ext cx="6561653" cy="693089"/>
            <a:chOff x="1652646" y="2089962"/>
            <a:chExt cx="6561653" cy="693089"/>
          </a:xfrm>
        </p:grpSpPr>
        <p:grpSp>
          <p:nvGrpSpPr>
            <p:cNvPr id="9" name="组合 8"/>
            <p:cNvGrpSpPr/>
            <p:nvPr/>
          </p:nvGrpSpPr>
          <p:grpSpPr>
            <a:xfrm>
              <a:off x="1652646" y="2089962"/>
              <a:ext cx="6561653" cy="693089"/>
              <a:chOff x="2525417" y="3853299"/>
              <a:chExt cx="7463076" cy="1052209"/>
            </a:xfrm>
          </p:grpSpPr>
          <p:sp>
            <p:nvSpPr>
              <p:cNvPr id="36" name="圆角矩形 35"/>
              <p:cNvSpPr/>
              <p:nvPr/>
            </p:nvSpPr>
            <p:spPr>
              <a:xfrm>
                <a:off x="2525417" y="3853299"/>
                <a:ext cx="7463076" cy="1052209"/>
              </a:xfrm>
              <a:prstGeom prst="roundRect">
                <a:avLst>
                  <a:gd name="adj" fmla="val 1189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3" name="文本框 32"/>
              <p:cNvSpPr txBox="1"/>
              <p:nvPr/>
            </p:nvSpPr>
            <p:spPr>
              <a:xfrm>
                <a:off x="2682460" y="3976855"/>
                <a:ext cx="6152520" cy="395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342900" algn="l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35" name="文本框 31">
              <a:extLst>
                <a:ext uri="{FF2B5EF4-FFF2-40B4-BE49-F238E27FC236}">
                  <a16:creationId xmlns:a16="http://schemas.microsoft.com/office/drawing/2014/main" id="{2EABB273-8C7A-4CCB-9DC6-9DA95FD940E3}"/>
                </a:ext>
              </a:extLst>
            </p:cNvPr>
            <p:cNvSpPr txBox="1"/>
            <p:nvPr/>
          </p:nvSpPr>
          <p:spPr>
            <a:xfrm>
              <a:off x="1747269" y="2302712"/>
              <a:ext cx="54315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34290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水利图像扩增平台，水利图像目标检测平台</a:t>
              </a:r>
            </a:p>
          </p:txBody>
        </p:sp>
      </p:grpSp>
      <p:sp>
        <p:nvSpPr>
          <p:cNvPr id="17" name="标题1">
            <a:extLst>
              <a:ext uri="{FF2B5EF4-FFF2-40B4-BE49-F238E27FC236}">
                <a16:creationId xmlns:a16="http://schemas.microsoft.com/office/drawing/2014/main" id="{97F37058-6A13-495B-A267-1105A3C121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318" y="1195284"/>
            <a:ext cx="836238" cy="40090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论文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8" name="标题1">
            <a:extLst>
              <a:ext uri="{FF2B5EF4-FFF2-40B4-BE49-F238E27FC236}">
                <a16:creationId xmlns:a16="http://schemas.microsoft.com/office/drawing/2014/main" id="{EFE945F8-BFE4-4A5C-B1F6-51F278EDD2C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3518" y="2248000"/>
            <a:ext cx="836238" cy="40090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solidFill>
                  <a:sysClr val="window" lastClr="FFFFFF">
                    <a:lumMod val="95000"/>
                  </a:sys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软著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55C0B5-F170-4688-944A-596128FA72BF}"/>
              </a:ext>
            </a:extLst>
          </p:cNvPr>
          <p:cNvGrpSpPr/>
          <p:nvPr/>
        </p:nvGrpSpPr>
        <p:grpSpPr>
          <a:xfrm>
            <a:off x="2095027" y="3207766"/>
            <a:ext cx="6561653" cy="1251464"/>
            <a:chOff x="2095027" y="3207766"/>
            <a:chExt cx="6561653" cy="1251464"/>
          </a:xfrm>
        </p:grpSpPr>
        <p:grpSp>
          <p:nvGrpSpPr>
            <p:cNvPr id="10" name="组合 9"/>
            <p:cNvGrpSpPr/>
            <p:nvPr/>
          </p:nvGrpSpPr>
          <p:grpSpPr>
            <a:xfrm>
              <a:off x="2095027" y="3207766"/>
              <a:ext cx="6561653" cy="1237996"/>
              <a:chOff x="3115259" y="5248106"/>
              <a:chExt cx="7463076" cy="1052209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3115259" y="5248106"/>
                <a:ext cx="7463076" cy="1052209"/>
              </a:xfrm>
              <a:prstGeom prst="roundRect">
                <a:avLst>
                  <a:gd name="adj" fmla="val 1189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44" name="文本框 33"/>
              <p:cNvSpPr txBox="1"/>
              <p:nvPr/>
            </p:nvSpPr>
            <p:spPr>
              <a:xfrm>
                <a:off x="3206879" y="5394065"/>
                <a:ext cx="7243285" cy="235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indent="342900">
                  <a:defRPr/>
                </a:pP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思路</a:t>
                </a:r>
                <a:r>
                  <a:rPr lang="en-US" altLang="zh-CN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1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： 用</a:t>
                </a:r>
                <a:r>
                  <a:rPr lang="en-US" altLang="zh-CN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YOLO2/3 + 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语义分割，做闸门启闭状态的</a:t>
                </a:r>
                <a:r>
                  <a:rPr lang="en-US" altLang="zh-CN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One-Stage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算法（检测</a:t>
                </a:r>
                <a:r>
                  <a:rPr lang="en-US" altLang="zh-CN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+</a:t>
                </a:r>
                <a:r>
                  <a:rPr lang="zh-CN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印品黑体" panose="00000500000000000000" pitchFamily="2" charset="-122"/>
                    <a:ea typeface="印品黑体" panose="00000500000000000000" pitchFamily="2" charset="-122"/>
                    <a:cs typeface="微软雅黑" panose="020B0503020204020204" pitchFamily="34" charset="-122"/>
                  </a:rPr>
                  <a:t>分类）</a:t>
                </a:r>
                <a:endParaRPr lang="zh-CN" altLang="en-US" sz="1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33">
              <a:extLst>
                <a:ext uri="{FF2B5EF4-FFF2-40B4-BE49-F238E27FC236}">
                  <a16:creationId xmlns:a16="http://schemas.microsoft.com/office/drawing/2014/main" id="{DAB829F7-164F-49EB-8F6E-260B0E415832}"/>
                </a:ext>
              </a:extLst>
            </p:cNvPr>
            <p:cNvSpPr txBox="1"/>
            <p:nvPr/>
          </p:nvSpPr>
          <p:spPr>
            <a:xfrm>
              <a:off x="2175581" y="3812899"/>
              <a:ext cx="636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indent="342900">
                <a:defRPr/>
              </a:pP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思路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2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： 在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Fast </a:t>
              </a:r>
              <a:r>
                <a:rPr lang="en-US" altLang="zh-CN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AutoAugment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的基础上找做微调改进</a:t>
              </a:r>
              <a:endPara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  <a:p>
              <a:pPr lvl="0" indent="342900">
                <a:defRPr/>
              </a:pPr>
              <a:r>
                <a:rPr lang="en-US" altLang="zh-CN" sz="1200" dirty="0">
                  <a:hlinkClick r:id="rId4"/>
                </a:rPr>
                <a:t>              </a:t>
              </a:r>
              <a:r>
                <a:rPr lang="en-US" altLang="zh-CN" sz="1200" dirty="0">
                  <a:hlinkClick r:id="rId5"/>
                </a:rPr>
                <a:t>https://github.com/kakaobrain/autoclint</a:t>
              </a:r>
              <a:endPara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  <a:p>
              <a:pPr lvl="0" indent="342900">
                <a:defRPr/>
              </a:pPr>
              <a:endParaRPr lang="zh-CN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9" name="标题1">
            <a:extLst>
              <a:ext uri="{FF2B5EF4-FFF2-40B4-BE49-F238E27FC236}">
                <a16:creationId xmlns:a16="http://schemas.microsoft.com/office/drawing/2014/main" id="{C17D2A48-308B-4988-853C-BDE896E1BD2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45663" y="3612447"/>
            <a:ext cx="836238" cy="400905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专利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842513" y="1588960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7247558" y="2695288"/>
            <a:ext cx="772421" cy="566036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8021" tIns="34290" rIns="168021" bIns="181394" numCol="1" spcCol="953" anchor="ctr" anchorCtr="0">
            <a:noAutofit/>
          </a:bodyPr>
          <a:lstStyle/>
          <a:p>
            <a:pPr marL="0" marR="0" lvl="0" indent="0" algn="ctr" defTabSz="12001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65771" y="1941827"/>
            <a:ext cx="3857989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感谢倾听！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344936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8" name="5c7401c612c0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0245" y="4657407"/>
            <a:ext cx="487363" cy="487363"/>
          </a:xfrm>
          <a:prstGeom prst="rect">
            <a:avLst/>
          </a:prstGeom>
        </p:spPr>
      </p:pic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6"/>
          <a:srcRect r="43639"/>
          <a:stretch>
            <a:fillRect/>
          </a:stretch>
        </p:blipFill>
        <p:spPr>
          <a:xfrm>
            <a:off x="3449320" y="838835"/>
            <a:ext cx="2309495" cy="727710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14" grpId="0" bldLvl="0" animBg="1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solidFill>
              <a:srgbClr val="0078BF"/>
            </a:solidFill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CONTENTS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9" name="Freeform 5"/>
          <p:cNvSpPr/>
          <p:nvPr/>
        </p:nvSpPr>
        <p:spPr bwMode="auto">
          <a:xfrm>
            <a:off x="2382" y="2262776"/>
            <a:ext cx="9141619" cy="1084926"/>
          </a:xfrm>
          <a:custGeom>
            <a:avLst/>
            <a:gdLst>
              <a:gd name="T0" fmla="*/ 0 w 2601"/>
              <a:gd name="T1" fmla="*/ 139 h 306"/>
              <a:gd name="T2" fmla="*/ 647 w 2601"/>
              <a:gd name="T3" fmla="*/ 304 h 306"/>
              <a:gd name="T4" fmla="*/ 1863 w 2601"/>
              <a:gd name="T5" fmla="*/ 11 h 306"/>
              <a:gd name="T6" fmla="*/ 2601 w 2601"/>
              <a:gd name="T7" fmla="*/ 2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01" h="306">
                <a:moveTo>
                  <a:pt x="0" y="139"/>
                </a:moveTo>
                <a:cubicBezTo>
                  <a:pt x="0" y="139"/>
                  <a:pt x="179" y="301"/>
                  <a:pt x="647" y="304"/>
                </a:cubicBezTo>
                <a:cubicBezTo>
                  <a:pt x="1090" y="306"/>
                  <a:pt x="1474" y="0"/>
                  <a:pt x="1863" y="11"/>
                </a:cubicBezTo>
                <a:cubicBezTo>
                  <a:pt x="2253" y="21"/>
                  <a:pt x="2601" y="259"/>
                  <a:pt x="2601" y="259"/>
                </a:cubicBezTo>
              </a:path>
            </a:pathLst>
          </a:custGeom>
          <a:noFill/>
          <a:ln w="22225" cap="flat">
            <a:solidFill>
              <a:srgbClr val="0078B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44" name="矩形 30"/>
          <p:cNvSpPr>
            <a:spLocks noChangeArrowheads="1"/>
          </p:cNvSpPr>
          <p:nvPr/>
        </p:nvSpPr>
        <p:spPr bwMode="auto">
          <a:xfrm>
            <a:off x="1470091" y="3823806"/>
            <a:ext cx="1341371" cy="3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500" b="1" dirty="0">
                <a:solidFill>
                  <a:srgbClr val="0070C0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图像扩增概述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矩形 64"/>
          <p:cNvSpPr>
            <a:spLocks noChangeArrowheads="1"/>
          </p:cNvSpPr>
          <p:nvPr/>
        </p:nvSpPr>
        <p:spPr bwMode="auto">
          <a:xfrm>
            <a:off x="3589321" y="1950785"/>
            <a:ext cx="1714090" cy="3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自动</a:t>
            </a:r>
            <a:r>
              <a:rPr lang="zh-CN" altLang="en-US" sz="1500" b="1" dirty="0">
                <a:solidFill>
                  <a:srgbClr val="0070C0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增强解读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70507" y="2933251"/>
            <a:ext cx="749673" cy="751323"/>
            <a:chOff x="3437020" y="1033173"/>
            <a:chExt cx="863676" cy="865577"/>
          </a:xfrm>
        </p:grpSpPr>
        <p:sp>
          <p:nvSpPr>
            <p:cNvPr id="49" name="椭圆 18"/>
            <p:cNvSpPr>
              <a:spLocks noChangeArrowheads="1"/>
            </p:cNvSpPr>
            <p:nvPr/>
          </p:nvSpPr>
          <p:spPr bwMode="auto">
            <a:xfrm>
              <a:off x="3437020" y="1033173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275" y="1169757"/>
              <a:ext cx="552644" cy="566109"/>
            </a:xfrm>
            <a:prstGeom prst="rect">
              <a:avLst/>
            </a:prstGeom>
          </p:spPr>
        </p:pic>
      </p:grpSp>
      <p:sp>
        <p:nvSpPr>
          <p:cNvPr id="51" name="矩形 68"/>
          <p:cNvSpPr>
            <a:spLocks noChangeArrowheads="1"/>
          </p:cNvSpPr>
          <p:nvPr/>
        </p:nvSpPr>
        <p:spPr bwMode="auto">
          <a:xfrm>
            <a:off x="6198504" y="3024540"/>
            <a:ext cx="1807873" cy="32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项目进度汇报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4090865" y="2457147"/>
            <a:ext cx="749673" cy="751323"/>
            <a:chOff x="3437020" y="2074814"/>
            <a:chExt cx="863676" cy="865577"/>
          </a:xfrm>
        </p:grpSpPr>
        <p:sp>
          <p:nvSpPr>
            <p:cNvPr id="53" name="椭圆 19"/>
            <p:cNvSpPr>
              <a:spLocks noChangeArrowheads="1"/>
            </p:cNvSpPr>
            <p:nvPr/>
          </p:nvSpPr>
          <p:spPr bwMode="auto">
            <a:xfrm>
              <a:off x="3437020" y="2074814"/>
              <a:ext cx="863676" cy="8655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360" y="2243692"/>
              <a:ext cx="553608" cy="567096"/>
            </a:xfrm>
            <a:prstGeom prst="rect">
              <a:avLst/>
            </a:prstGeom>
          </p:spPr>
        </p:pic>
      </p:grpSp>
      <p:grpSp>
        <p:nvGrpSpPr>
          <p:cNvPr id="73" name="组合 72"/>
          <p:cNvGrpSpPr/>
          <p:nvPr/>
        </p:nvGrpSpPr>
        <p:grpSpPr>
          <a:xfrm>
            <a:off x="6755710" y="2080667"/>
            <a:ext cx="681521" cy="751322"/>
            <a:chOff x="3437020" y="5246272"/>
            <a:chExt cx="863676" cy="865576"/>
          </a:xfrm>
        </p:grpSpPr>
        <p:sp>
          <p:nvSpPr>
            <p:cNvPr id="74" name="椭圆 21"/>
            <p:cNvSpPr>
              <a:spLocks noChangeArrowheads="1"/>
            </p:cNvSpPr>
            <p:nvPr/>
          </p:nvSpPr>
          <p:spPr bwMode="auto">
            <a:xfrm>
              <a:off x="3437020" y="5246272"/>
              <a:ext cx="863676" cy="865576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bg1">
                  <a:lumMod val="75000"/>
                </a:schemeClr>
              </a:solidFill>
              <a:miter lim="800000"/>
            </a:ln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9"/>
            <p:cNvSpPr>
              <a:spLocks noEditPoints="1"/>
            </p:cNvSpPr>
            <p:nvPr/>
          </p:nvSpPr>
          <p:spPr bwMode="auto">
            <a:xfrm>
              <a:off x="3564624" y="5446833"/>
              <a:ext cx="605440" cy="464249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" name="图片 1" descr="资源 1"/>
          <p:cNvPicPr>
            <a:picLocks noChangeAspect="1"/>
          </p:cNvPicPr>
          <p:nvPr/>
        </p:nvPicPr>
        <p:blipFill>
          <a:blip r:embed="rId5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44" grpId="0"/>
      <p:bldP spid="46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Part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1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14324" y="2041422"/>
            <a:ext cx="2908489" cy="117724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图像扩增概述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389255" y="2019300"/>
            <a:ext cx="2306955" cy="727710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ldLvl="0" animBg="1"/>
      <p:bldP spid="37" grpId="0" animBg="1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图像扩增概述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箭头3"/>
          <p:cNvSpPr/>
          <p:nvPr/>
        </p:nvSpPr>
        <p:spPr bwMode="gray">
          <a:xfrm flipV="1">
            <a:off x="1319202" y="2974727"/>
            <a:ext cx="819764" cy="1140531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8" name="箭头2"/>
          <p:cNvSpPr/>
          <p:nvPr/>
        </p:nvSpPr>
        <p:spPr bwMode="gray">
          <a:xfrm rot="16200000">
            <a:off x="1535213" y="2259072"/>
            <a:ext cx="243647" cy="974403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19" name="箭头1"/>
          <p:cNvSpPr/>
          <p:nvPr/>
        </p:nvSpPr>
        <p:spPr bwMode="gray">
          <a:xfrm>
            <a:off x="1313931" y="1279999"/>
            <a:ext cx="819764" cy="145331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</p:spPr>
        <p:txBody>
          <a:bodyPr wrap="none" lIns="62118" tIns="31058" rIns="62118" bIns="31058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微软雅黑" panose="020B0503020204020204" pitchFamily="34" charset="-122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3229409" y="1103429"/>
            <a:ext cx="4434093" cy="716867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  <a:defRPr/>
            </a:pPr>
            <a:r>
              <a:rPr lang="zh-CN" altLang="zh-CN" sz="1200" dirty="0"/>
              <a:t>以原始图像或者指定特征为基准，利用一定的方法策略得到更多图像数据的过程。</a:t>
            </a:r>
            <a:r>
              <a:rPr lang="en-US" altLang="zh-CN" sz="1200" dirty="0"/>
              <a:t> </a:t>
            </a:r>
            <a:r>
              <a:rPr lang="zh-CN" altLang="en-US" sz="1000" dirty="0"/>
              <a:t>（颜色特征、纹理特征、形状特征、空间关系特征）</a:t>
            </a:r>
            <a:endParaRPr lang="zh-CN" altLang="en-US" sz="1100" dirty="0">
              <a:solidFill>
                <a:prstClr val="black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2179678" y="1231031"/>
            <a:ext cx="931954" cy="461664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定义</a:t>
            </a:r>
            <a:endParaRPr kumimoji="0" lang="zh-CN" altLang="zh-CN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3229407" y="2188926"/>
            <a:ext cx="4434093" cy="98452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深度卷积网络过拟合问题</a:t>
            </a:r>
            <a:r>
              <a:rPr lang="en-US" altLang="zh-CN" sz="1200" dirty="0">
                <a:sym typeface="Wingdings" panose="05000000000000000000" pitchFamily="2" charset="2"/>
              </a:rPr>
              <a:t></a:t>
            </a:r>
            <a:r>
              <a:rPr lang="zh-CN" altLang="en-US" sz="1200" dirty="0"/>
              <a:t>网络架构突破</a:t>
            </a:r>
            <a:r>
              <a:rPr lang="zh-CN" altLang="zh-CN" sz="1200" dirty="0"/>
              <a:t>、</a:t>
            </a:r>
            <a:r>
              <a:rPr lang="zh-CN" altLang="en-US" sz="1200" dirty="0"/>
              <a:t>迁移学习等</a:t>
            </a:r>
            <a:endParaRPr lang="en-US" altLang="zh-CN" sz="1200" dirty="0"/>
          </a:p>
          <a:p>
            <a:pPr marL="171450" lvl="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许多实验</a:t>
            </a:r>
            <a:r>
              <a:rPr lang="zh-CN" altLang="zh-CN" sz="1200" dirty="0"/>
              <a:t>限制于规范的学术图像数据集</a:t>
            </a:r>
            <a:endParaRPr lang="en-US" altLang="zh-CN" sz="1200" dirty="0"/>
          </a:p>
          <a:p>
            <a:pPr marL="171450" lvl="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/>
              <a:t>类不平衡问题</a:t>
            </a:r>
            <a:endParaRPr lang="zh-CN" altLang="zh-CN" sz="1200" dirty="0"/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2181537" y="2482814"/>
            <a:ext cx="931955" cy="461664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背景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3229408" y="3529196"/>
            <a:ext cx="4434093" cy="813475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chemeClr val="accent1"/>
            </a:solidFill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sz="1200" dirty="0"/>
              <a:t>数据</a:t>
            </a:r>
            <a:r>
              <a:rPr lang="zh-CN" altLang="en-US" sz="1200" dirty="0"/>
              <a:t>变换</a:t>
            </a:r>
            <a:r>
              <a:rPr lang="zh-CN" altLang="zh-CN" sz="1200" dirty="0"/>
              <a:t>方法</a:t>
            </a:r>
            <a:r>
              <a:rPr lang="en-US" altLang="zh-CN" sz="1200" dirty="0"/>
              <a:t> / </a:t>
            </a:r>
            <a:r>
              <a:rPr lang="zh-CN" altLang="zh-CN" sz="1200" dirty="0"/>
              <a:t>过采样技术</a:t>
            </a:r>
            <a:endParaRPr lang="en-US" altLang="zh-CN" sz="1200" dirty="0"/>
          </a:p>
          <a:p>
            <a:pPr marL="171450" lvl="0" indent="-1714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sz="1200" dirty="0"/>
              <a:t>基础图像处理方法</a:t>
            </a:r>
            <a:r>
              <a:rPr lang="en-US" altLang="zh-CN" sz="1200" dirty="0"/>
              <a:t> / </a:t>
            </a:r>
            <a:r>
              <a:rPr lang="zh-CN" altLang="zh-CN" sz="1200" dirty="0"/>
              <a:t>深度学习方法</a:t>
            </a:r>
            <a:r>
              <a:rPr lang="en-US" altLang="zh-CN" sz="1200" dirty="0"/>
              <a:t> /</a:t>
            </a:r>
            <a:r>
              <a:rPr lang="zh-CN" altLang="en-US" sz="1200" dirty="0"/>
              <a:t>（元学习）</a:t>
            </a:r>
            <a:endParaRPr kumimoji="0" lang="zh-CN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899280" y="2286298"/>
            <a:ext cx="892911" cy="894027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/>
        </p:spPr>
        <p:txBody>
          <a:bodyPr lIns="62118" tIns="31058" rIns="62118" bIns="31058" anchor="ctr"/>
          <a:lstStyle/>
          <a:p>
            <a:pPr marL="0" marR="0" lvl="0" indent="0" algn="ctr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9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概述</a:t>
            </a:r>
            <a:endParaRPr kumimoji="0" lang="zh-CN" altLang="en-US" sz="1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31140"/>
            <a:ext cx="1501775" cy="473710"/>
          </a:xfrm>
          <a:prstGeom prst="rect">
            <a:avLst/>
          </a:prstGeom>
        </p:spPr>
      </p:pic>
      <p:sp>
        <p:nvSpPr>
          <p:cNvPr id="15" name="标题2">
            <a:extLst>
              <a:ext uri="{FF2B5EF4-FFF2-40B4-BE49-F238E27FC236}">
                <a16:creationId xmlns:a16="http://schemas.microsoft.com/office/drawing/2014/main" id="{57C140A4-0A94-4F15-BE05-FD4E386F22E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69135" y="3705102"/>
            <a:ext cx="931955" cy="461664"/>
          </a:xfrm>
          <a:prstGeom prst="roundRect">
            <a:avLst>
              <a:gd name="adj" fmla="val 11921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62118" tIns="31058" rIns="62118" bIns="31058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sysClr val="window" lastClr="FFFFFF">
                    <a:lumMod val="95000"/>
                  </a:sys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分类</a:t>
            </a:r>
            <a:endParaRPr lang="zh-CN" altLang="zh-CN" sz="1400" b="1" dirty="0">
              <a:solidFill>
                <a:sysClr val="window" lastClr="FFFFFF">
                  <a:lumMod val="95000"/>
                </a:sysClr>
              </a:solidFill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64687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图像扩增方法分类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4"/>
          <a:srcRect r="43701"/>
          <a:stretch>
            <a:fillRect/>
          </a:stretch>
        </p:blipFill>
        <p:spPr>
          <a:xfrm>
            <a:off x="7333615" y="231140"/>
            <a:ext cx="1501775" cy="47371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E64006A-7F4B-44D7-B3B0-9E0121593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578B308-B57E-41E1-8B26-A11270733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52923"/>
              </p:ext>
            </p:extLst>
          </p:nvPr>
        </p:nvGraphicFramePr>
        <p:xfrm>
          <a:off x="2573191" y="440631"/>
          <a:ext cx="5724917" cy="3706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Visio" r:id="rId5" imgW="6042270" imgH="3908847" progId="Visio.Drawing.15">
                  <p:embed/>
                </p:oleObj>
              </mc:Choice>
              <mc:Fallback>
                <p:oleObj name="Visio" r:id="rId5" imgW="6042270" imgH="390884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191" y="440631"/>
                        <a:ext cx="5724917" cy="37068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>
            <a:extLst>
              <a:ext uri="{FF2B5EF4-FFF2-40B4-BE49-F238E27FC236}">
                <a16:creationId xmlns:a16="http://schemas.microsoft.com/office/drawing/2014/main" id="{F2CFE378-346D-451C-BABA-503223791410}"/>
              </a:ext>
            </a:extLst>
          </p:cNvPr>
          <p:cNvGrpSpPr/>
          <p:nvPr/>
        </p:nvGrpSpPr>
        <p:grpSpPr>
          <a:xfrm>
            <a:off x="371470" y="4588106"/>
            <a:ext cx="7709274" cy="407925"/>
            <a:chOff x="3115259" y="5248106"/>
            <a:chExt cx="7463076" cy="1052209"/>
          </a:xfrm>
        </p:grpSpPr>
        <p:sp>
          <p:nvSpPr>
            <p:cNvPr id="29" name="圆角矩形 36">
              <a:extLst>
                <a:ext uri="{FF2B5EF4-FFF2-40B4-BE49-F238E27FC236}">
                  <a16:creationId xmlns:a16="http://schemas.microsoft.com/office/drawing/2014/main" id="{DD6D1A36-BE7A-4F03-A040-01EBD7401DA1}"/>
                </a:ext>
              </a:extLst>
            </p:cNvPr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文本框 33">
              <a:extLst>
                <a:ext uri="{FF2B5EF4-FFF2-40B4-BE49-F238E27FC236}">
                  <a16:creationId xmlns:a16="http://schemas.microsoft.com/office/drawing/2014/main" id="{B03A3F8F-8F10-426C-8475-76F6C51981D3}"/>
                </a:ext>
              </a:extLst>
            </p:cNvPr>
            <p:cNvSpPr txBox="1"/>
            <p:nvPr/>
          </p:nvSpPr>
          <p:spPr>
            <a:xfrm>
              <a:off x="3206880" y="5394065"/>
              <a:ext cx="6404279" cy="71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342900" algn="ctr"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参考资料：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《</a:t>
              </a:r>
              <a:r>
                <a:rPr lang="en-US" altLang="zh-CN" sz="1200" b="1" dirty="0"/>
                <a:t>A survey on Image Data Augmentation for Deep Learning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印品黑体" panose="00000500000000000000" pitchFamily="2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》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FA3D957-6A6B-4AF6-9C33-8071F7689613}"/>
              </a:ext>
            </a:extLst>
          </p:cNvPr>
          <p:cNvSpPr/>
          <p:nvPr/>
        </p:nvSpPr>
        <p:spPr>
          <a:xfrm>
            <a:off x="476188" y="790993"/>
            <a:ext cx="1979345" cy="304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按扩增产出</a:t>
            </a:r>
            <a:endParaRPr lang="en-US" altLang="zh-CN" dirty="0"/>
          </a:p>
          <a:p>
            <a:pPr marL="285750" lvl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数据</a:t>
            </a:r>
            <a:r>
              <a:rPr lang="zh-CN" altLang="en-US" dirty="0"/>
              <a:t>变换</a:t>
            </a:r>
            <a:r>
              <a:rPr lang="zh-CN" altLang="zh-CN" dirty="0"/>
              <a:t>方法</a:t>
            </a:r>
            <a:r>
              <a:rPr lang="en-US" altLang="zh-CN" dirty="0"/>
              <a:t> </a:t>
            </a:r>
          </a:p>
          <a:p>
            <a:pPr marL="285750" lvl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过采样技术</a:t>
            </a:r>
            <a:endParaRPr lang="zh-CN" altLang="en-US" dirty="0"/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按操作复杂度</a:t>
            </a:r>
            <a:endParaRPr lang="en-US" altLang="zh-CN" dirty="0"/>
          </a:p>
          <a:p>
            <a:pPr marL="285750" lvl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基础图像处理方法</a:t>
            </a:r>
            <a:endParaRPr lang="en-US" altLang="zh-CN" dirty="0"/>
          </a:p>
          <a:p>
            <a:pPr marL="285750" lvl="0" indent="-2857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zh-CN" dirty="0"/>
              <a:t>深度学习方法</a:t>
            </a:r>
            <a:endParaRPr lang="en-US" altLang="zh-CN" dirty="0"/>
          </a:p>
          <a:p>
            <a:pPr lvl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/>
              <a:t>     （元学习）</a:t>
            </a:r>
          </a:p>
        </p:txBody>
      </p:sp>
    </p:spTree>
    <p:extLst>
      <p:ext uri="{BB962C8B-B14F-4D97-AF65-F5344CB8AC3E}">
        <p14:creationId xmlns:p14="http://schemas.microsoft.com/office/powerpoint/2010/main" val="335422653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梯形 34"/>
          <p:cNvSpPr/>
          <p:nvPr/>
        </p:nvSpPr>
        <p:spPr>
          <a:xfrm rot="16200000">
            <a:off x="5584648" y="-338488"/>
            <a:ext cx="1718803" cy="5399903"/>
          </a:xfrm>
          <a:prstGeom prst="trapezoid">
            <a:avLst>
              <a:gd name="adj" fmla="val 169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37" name="梯形 36"/>
          <p:cNvSpPr/>
          <p:nvPr/>
        </p:nvSpPr>
        <p:spPr>
          <a:xfrm rot="5400000">
            <a:off x="998730" y="477602"/>
            <a:ext cx="1758050" cy="3755509"/>
          </a:xfrm>
          <a:prstGeom prst="trapezoid">
            <a:avLst>
              <a:gd name="adj" fmla="val 17865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"/>
          <p:cNvSpPr txBox="1"/>
          <p:nvPr/>
        </p:nvSpPr>
        <p:spPr>
          <a:xfrm>
            <a:off x="2796809" y="1917123"/>
            <a:ext cx="872675" cy="90024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Part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9098" y="2019303"/>
            <a:ext cx="2908489" cy="6232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自动增强解读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471009" y="1797376"/>
            <a:ext cx="1244252" cy="892148"/>
            <a:chOff x="9140243" y="2649839"/>
            <a:chExt cx="1659001" cy="1189530"/>
          </a:xfrm>
        </p:grpSpPr>
        <p:sp>
          <p:nvSpPr>
            <p:cNvPr id="32" name="矩形 31"/>
            <p:cNvSpPr/>
            <p:nvPr/>
          </p:nvSpPr>
          <p:spPr>
            <a:xfrm>
              <a:off x="9140243" y="2649839"/>
              <a:ext cx="1180238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2-1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9140243" y="3037021"/>
              <a:ext cx="1659001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2-2 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搜索空间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40244" y="3429000"/>
              <a:ext cx="1659000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2-3 </a:t>
              </a:r>
              <a:r>
                <a:rPr kumimoji="1"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搜索</a:t>
              </a:r>
              <a:r>
                <a:rPr kumimoji="1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印品黑体" panose="00000500000000000000" pitchFamily="2" charset="-122"/>
                  <a:cs typeface="微软雅黑" panose="020B0503020204020204" pitchFamily="34" charset="-122"/>
                </a:rPr>
                <a:t>算法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389255" y="2019300"/>
            <a:ext cx="2306955" cy="7277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74CD1FB-DFF3-4831-BB73-40A29C999A0E}"/>
              </a:ext>
            </a:extLst>
          </p:cNvPr>
          <p:cNvSpPr/>
          <p:nvPr/>
        </p:nvSpPr>
        <p:spPr>
          <a:xfrm>
            <a:off x="7471008" y="2650647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2-4 </a:t>
            </a:r>
            <a:r>
              <a:rPr kumimoji="1"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27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76188" y="177842"/>
            <a:ext cx="203132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自动增强解读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E7443F81-5731-4CFF-A58E-23EECBFD98F9}"/>
              </a:ext>
            </a:extLst>
          </p:cNvPr>
          <p:cNvSpPr/>
          <p:nvPr/>
        </p:nvSpPr>
        <p:spPr>
          <a:xfrm>
            <a:off x="1050383" y="698662"/>
            <a:ext cx="5734434" cy="3946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sz="1600" dirty="0" err="1"/>
              <a:t>AutoAugment</a:t>
            </a:r>
            <a:r>
              <a:rPr lang="en-US" altLang="zh-CN" sz="1600" dirty="0"/>
              <a:t>: Learning Augmentation Policies from Data</a:t>
            </a:r>
            <a:r>
              <a:rPr lang="en-US" altLang="zh-CN" sz="1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BCCA6-552A-462B-A9DF-7485E74A825A}"/>
              </a:ext>
            </a:extLst>
          </p:cNvPr>
          <p:cNvSpPr/>
          <p:nvPr/>
        </p:nvSpPr>
        <p:spPr>
          <a:xfrm>
            <a:off x="476189" y="1050523"/>
            <a:ext cx="4220456" cy="3751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痛点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/>
              <a:t>特定的数据集</a:t>
            </a:r>
            <a:r>
              <a:rPr lang="zh-CN" altLang="en-US" dirty="0"/>
              <a:t>适用特定</a:t>
            </a:r>
            <a:r>
              <a:rPr lang="zh-CN" altLang="zh-CN" dirty="0"/>
              <a:t>数据增强方法，</a:t>
            </a:r>
            <a:r>
              <a:rPr lang="zh-CN" altLang="en-US" dirty="0"/>
              <a:t>可迁移性差</a:t>
            </a:r>
            <a:r>
              <a:rPr lang="zh-CN" altLang="zh-CN" dirty="0"/>
              <a:t>。</a:t>
            </a:r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--&gt;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自动化为目标数据集寻找最有效的数据增强策略</a:t>
            </a:r>
            <a:endParaRPr lang="en-US" altLang="zh-CN" b="1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fontAlgn="base">
              <a:lnSpc>
                <a:spcPct val="20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0070C0"/>
                </a:solidFill>
                <a:ea typeface="印品黑体" panose="00000500000000000000" pitchFamily="2" charset="-122"/>
              </a:rPr>
              <a:t>解决策略：</a:t>
            </a:r>
            <a:endParaRPr lang="en-US" altLang="zh-CN" sz="1600" dirty="0"/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/>
              <a:t>寻找最佳增强策略的问题形式化为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离散搜索</a:t>
            </a:r>
            <a:r>
              <a:rPr lang="zh-CN" altLang="zh-CN" dirty="0"/>
              <a:t>问题，创建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搜索空间（</a:t>
            </a:r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search space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）</a:t>
            </a:r>
            <a:r>
              <a:rPr lang="zh-CN" altLang="zh-CN" dirty="0"/>
              <a:t>再利用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搜索算法（</a:t>
            </a:r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search algorithm</a:t>
            </a:r>
            <a:r>
              <a:rPr lang="zh-CN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）</a:t>
            </a:r>
            <a:r>
              <a:rPr lang="zh-CN" altLang="zh-CN" dirty="0"/>
              <a:t>来自动搜索合适的数据扩增策略。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AEBE45-C9EA-4F6D-B852-472FE658F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645" y="1657073"/>
            <a:ext cx="4236866" cy="2537925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搜索空间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9F6D7-4B93-4013-BFF7-2A5DF7F83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23" y="755334"/>
            <a:ext cx="6843353" cy="31016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06F037-E9A4-4D51-8C2B-FCB31825C50A}"/>
              </a:ext>
            </a:extLst>
          </p:cNvPr>
          <p:cNvSpPr/>
          <p:nvPr/>
        </p:nvSpPr>
        <p:spPr>
          <a:xfrm>
            <a:off x="1657654" y="3874166"/>
            <a:ext cx="6843353" cy="106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个策略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=5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个子策略  ； 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个子策略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=2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个顺序执行的图像操作 ；</a:t>
            </a:r>
            <a:r>
              <a:rPr lang="en-US" altLang="zh-CN" dirty="0"/>
              <a:t>16</a:t>
            </a:r>
            <a:r>
              <a:rPr lang="zh-CN" altLang="en-US" dirty="0"/>
              <a:t>种操作（</a:t>
            </a:r>
            <a:r>
              <a:rPr lang="en-US" altLang="zh-CN" dirty="0"/>
              <a:t>PIL</a:t>
            </a:r>
            <a:r>
              <a:rPr lang="zh-CN" altLang="en-US" dirty="0"/>
              <a:t>）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每个操作与两个超参数相关联：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）选择概率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）操作幅值。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</a:t>
            </a:r>
            <a:r>
              <a:rPr lang="en-US" altLang="zh-CN" sz="1800" baseline="30000" dirty="0">
                <a:solidFill>
                  <a:srgbClr val="333333"/>
                </a:solidFill>
                <a:latin typeface="pingfang SC"/>
              </a:rPr>
              <a:t>2              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16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*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10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）</a:t>
            </a:r>
            <a:r>
              <a:rPr lang="en-US" altLang="zh-CN" baseline="30000" dirty="0">
                <a:solidFill>
                  <a:srgbClr val="333333"/>
                </a:solidFill>
                <a:latin typeface="pingfang SC"/>
              </a:rPr>
              <a:t> </a:t>
            </a:r>
            <a:r>
              <a:rPr lang="en-US" altLang="zh-CN" sz="1600" baseline="30000" dirty="0">
                <a:solidFill>
                  <a:srgbClr val="333333"/>
                </a:solidFill>
                <a:latin typeface="pingfang SC"/>
              </a:rPr>
              <a:t>10</a:t>
            </a:r>
            <a:endParaRPr lang="zh-CN" altLang="en-US" dirty="0">
              <a:solidFill>
                <a:srgbClr val="333333"/>
              </a:solidFill>
              <a:latin typeface="pingfang SC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62C2C9-8EF4-4CC9-A99C-D468FF89B5E9}"/>
              </a:ext>
            </a:extLst>
          </p:cNvPr>
          <p:cNvSpPr/>
          <p:nvPr/>
        </p:nvSpPr>
        <p:spPr>
          <a:xfrm>
            <a:off x="309057" y="3856943"/>
            <a:ext cx="1223412" cy="457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0070C0"/>
                </a:solidFill>
                <a:ea typeface="印品黑体" panose="00000500000000000000" pitchFamily="2" charset="-122"/>
              </a:rPr>
              <a:t>SVHN</a:t>
            </a:r>
            <a:r>
              <a:rPr lang="zh-CN" altLang="en-US" b="1" dirty="0">
                <a:solidFill>
                  <a:srgbClr val="0070C0"/>
                </a:solidFill>
                <a:ea typeface="印品黑体" panose="00000500000000000000" pitchFamily="2" charset="-122"/>
              </a:rPr>
              <a:t>数据集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568523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1D0249-E79B-420E-BADB-A1FE436D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37" y="133138"/>
            <a:ext cx="698052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37863"/>
      </p:ext>
    </p:extLst>
  </p:cSld>
  <p:clrMapOvr>
    <a:masterClrMapping/>
  </p:clrMapOvr>
  <p:transition>
    <p:comb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1E0923D-FE9D-460C-849E-4BFC72FD85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2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45238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HOHA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HAI2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1471</TotalTime>
  <Words>599</Words>
  <Application>Microsoft Office PowerPoint</Application>
  <PresentationFormat>全屏显示(16:9)</PresentationFormat>
  <Paragraphs>105</Paragraphs>
  <Slides>17</Slides>
  <Notes>15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pingfang SC</vt:lpstr>
      <vt:lpstr>等线</vt:lpstr>
      <vt:lpstr>等线 Light</vt:lpstr>
      <vt:lpstr>微软雅黑</vt:lpstr>
      <vt:lpstr>印品黑体</vt:lpstr>
      <vt:lpstr>幼圆</vt:lpstr>
      <vt:lpstr>Arial</vt:lpstr>
      <vt:lpstr>Arial Black</vt:lpstr>
      <vt:lpstr>Calibri</vt:lpstr>
      <vt:lpstr>Wingdings 2</vt:lpstr>
      <vt:lpstr>HOHAI</vt:lpstr>
      <vt:lpstr>HOHAI2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小二PPT</dc:creator>
  <cp:keywords>www.51pptmoban.com</cp:keywords>
  <cp:lastModifiedBy>lt</cp:lastModifiedBy>
  <cp:revision>124</cp:revision>
  <dcterms:created xsi:type="dcterms:W3CDTF">2014-06-03T07:56:00Z</dcterms:created>
  <dcterms:modified xsi:type="dcterms:W3CDTF">2020-05-10T09:12:39Z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21607230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KSOProductBuildVer">
    <vt:lpwstr>2052-11.1.0.9145</vt:lpwstr>
  </property>
</Properties>
</file>